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66" r:id="rId4"/>
    <p:sldId id="261" r:id="rId5"/>
    <p:sldId id="314" r:id="rId6"/>
    <p:sldId id="312" r:id="rId7"/>
    <p:sldId id="313" r:id="rId8"/>
    <p:sldId id="315" r:id="rId9"/>
    <p:sldId id="316" r:id="rId10"/>
    <p:sldId id="318" r:id="rId11"/>
    <p:sldId id="317" r:id="rId12"/>
    <p:sldId id="319" r:id="rId13"/>
    <p:sldId id="322" r:id="rId14"/>
    <p:sldId id="289" r:id="rId15"/>
  </p:sldIdLst>
  <p:sldSz cx="9144000" cy="5143500" type="screen16x9"/>
  <p:notesSz cx="6858000" cy="9144000"/>
  <p:embeddedFontLst>
    <p:embeddedFont>
      <p:font typeface="Be Vietnam Pro SemiBold" panose="020B0604020202020204" charset="0"/>
      <p:regular r:id="rId17"/>
      <p:bold r:id="rId18"/>
      <p:italic r:id="rId19"/>
      <p:boldItalic r:id="rId20"/>
    </p:embeddedFont>
    <p:embeddedFont>
      <p:font typeface="Bebas Neue" panose="020B0606020202050201" pitchFamily="34" charset="0"/>
      <p:regular r:id="rId21"/>
    </p:embeddedFont>
    <p:embeddedFont>
      <p:font typeface="Gill Sans Ultra Bold" panose="020B0A02020104020203" pitchFamily="34" charset="0"/>
      <p:regular r:id="rId22"/>
    </p:embeddedFont>
    <p:embeddedFont>
      <p:font typeface="Inter Tight" panose="020B0604020202020204" charset="0"/>
      <p:regular r:id="rId23"/>
      <p:bold r:id="rId24"/>
      <p:italic r:id="rId25"/>
      <p:boldItalic r:id="rId26"/>
    </p:embeddedFont>
    <p:embeddedFont>
      <p:font typeface="Inter Tight SemiBold" panose="020B0604020202020204" charset="0"/>
      <p:regular r:id="rId27"/>
      <p:bold r:id="rId28"/>
      <p:italic r:id="rId29"/>
      <p:boldItalic r:id="rId30"/>
    </p:embeddedFont>
    <p:embeddedFont>
      <p:font typeface="Nunito Light" pitchFamily="2" charset="0"/>
      <p:regular r:id="rId31"/>
      <p: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5FE910-8265-47F8-A452-9DAB41643300}">
  <a:tblStyle styleId="{BE5FE910-8265-47F8-A452-9DAB416433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70A0B6-B868-40C2-974E-3B6DB33204D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42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db506d7a16_0_3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db506d7a16_0_3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632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822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911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db506d7a16_0_2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db506d7a16_0_2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fcb8086cae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fcb8086cae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b506d7a16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db506d7a16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6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41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52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42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db506d7a16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db506d7a16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11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-25"/>
            <a:ext cx="7125746" cy="5143552"/>
          </a:xfrm>
          <a:custGeom>
            <a:avLst/>
            <a:gdLst/>
            <a:ahLst/>
            <a:cxnLst/>
            <a:rect l="l" t="t" r="r" b="b"/>
            <a:pathLst>
              <a:path w="184557" h="172559" extrusionOk="0">
                <a:moveTo>
                  <a:pt x="0" y="0"/>
                </a:moveTo>
                <a:lnTo>
                  <a:pt x="0" y="172559"/>
                </a:lnTo>
                <a:lnTo>
                  <a:pt x="151400" y="172559"/>
                </a:lnTo>
                <a:cubicBezTo>
                  <a:pt x="136176" y="150788"/>
                  <a:pt x="125953" y="122018"/>
                  <a:pt x="145401" y="93634"/>
                </a:cubicBezTo>
                <a:cubicBezTo>
                  <a:pt x="184557" y="36511"/>
                  <a:pt x="135789" y="0"/>
                  <a:pt x="1357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95250" dir="47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345026"/>
            <a:ext cx="2538380" cy="1798459"/>
          </a:xfrm>
          <a:custGeom>
            <a:avLst/>
            <a:gdLst/>
            <a:ahLst/>
            <a:cxnLst/>
            <a:rect l="l" t="t" r="r" b="b"/>
            <a:pathLst>
              <a:path w="218873" h="155073" extrusionOk="0">
                <a:moveTo>
                  <a:pt x="82" y="1"/>
                </a:moveTo>
                <a:lnTo>
                  <a:pt x="0" y="155072"/>
                </a:lnTo>
                <a:lnTo>
                  <a:pt x="211093" y="155072"/>
                </a:lnTo>
                <a:cubicBezTo>
                  <a:pt x="211093" y="155072"/>
                  <a:pt x="218873" y="83864"/>
                  <a:pt x="115557" y="75386"/>
                </a:cubicBezTo>
                <a:cubicBezTo>
                  <a:pt x="24733" y="67976"/>
                  <a:pt x="82" y="1"/>
                  <a:pt x="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95250" dir="173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50" y="0"/>
            <a:ext cx="1726976" cy="896931"/>
          </a:xfrm>
          <a:custGeom>
            <a:avLst/>
            <a:gdLst/>
            <a:ahLst/>
            <a:cxnLst/>
            <a:rect l="l" t="t" r="r" b="b"/>
            <a:pathLst>
              <a:path w="207694" h="107869" extrusionOk="0">
                <a:moveTo>
                  <a:pt x="1" y="0"/>
                </a:moveTo>
                <a:lnTo>
                  <a:pt x="1" y="0"/>
                </a:lnTo>
                <a:cubicBezTo>
                  <a:pt x="58444" y="91582"/>
                  <a:pt x="127800" y="107869"/>
                  <a:pt x="169742" y="107869"/>
                </a:cubicBezTo>
                <a:cubicBezTo>
                  <a:pt x="192894" y="107869"/>
                  <a:pt x="207693" y="102906"/>
                  <a:pt x="207693" y="102906"/>
                </a:cubicBezTo>
                <a:lnTo>
                  <a:pt x="207693" y="206"/>
                </a:lnTo>
                <a:lnTo>
                  <a:pt x="207693" y="206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875" y="49051"/>
            <a:ext cx="798802" cy="79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71822" flipH="1">
            <a:off x="-82703" y="3913978"/>
            <a:ext cx="1764025" cy="12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25" y="973325"/>
            <a:ext cx="5127000" cy="22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13225" y="3237188"/>
            <a:ext cx="53811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Tight SemiBold"/>
              <a:buNone/>
              <a:defRPr sz="1600">
                <a:latin typeface="Inter Tight SemiBold"/>
                <a:ea typeface="Inter Tight SemiBold"/>
                <a:cs typeface="Inter Tight SemiBold"/>
                <a:sym typeface="Inter Tight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rot="5400000">
            <a:off x="7599423" y="-242910"/>
            <a:ext cx="1301665" cy="1787490"/>
          </a:xfrm>
          <a:custGeom>
            <a:avLst/>
            <a:gdLst/>
            <a:ahLst/>
            <a:cxnLst/>
            <a:rect l="l" t="t" r="r" b="b"/>
            <a:pathLst>
              <a:path w="115447" h="109494" extrusionOk="0">
                <a:moveTo>
                  <a:pt x="0" y="0"/>
                </a:moveTo>
                <a:lnTo>
                  <a:pt x="0" y="109493"/>
                </a:lnTo>
                <a:cubicBezTo>
                  <a:pt x="0" y="109493"/>
                  <a:pt x="1972" y="73473"/>
                  <a:pt x="58731" y="69530"/>
                </a:cubicBezTo>
                <a:cubicBezTo>
                  <a:pt x="115447" y="65588"/>
                  <a:pt x="96226" y="0"/>
                  <a:pt x="96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75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747925">
            <a:off x="7624399" y="231226"/>
            <a:ext cx="1000301" cy="100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0" y="3631577"/>
            <a:ext cx="2192560" cy="1511962"/>
          </a:xfrm>
          <a:custGeom>
            <a:avLst/>
            <a:gdLst/>
            <a:ahLst/>
            <a:cxnLst/>
            <a:rect l="l" t="t" r="r" b="b"/>
            <a:pathLst>
              <a:path w="218873" h="155073" extrusionOk="0">
                <a:moveTo>
                  <a:pt x="82" y="1"/>
                </a:moveTo>
                <a:lnTo>
                  <a:pt x="0" y="155072"/>
                </a:lnTo>
                <a:lnTo>
                  <a:pt x="211093" y="155072"/>
                </a:lnTo>
                <a:cubicBezTo>
                  <a:pt x="211093" y="155072"/>
                  <a:pt x="218873" y="83864"/>
                  <a:pt x="115557" y="75386"/>
                </a:cubicBezTo>
                <a:cubicBezTo>
                  <a:pt x="24733" y="67976"/>
                  <a:pt x="82" y="1"/>
                  <a:pt x="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95250" dir="173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0" y="4120371"/>
            <a:ext cx="1399146" cy="1023094"/>
          </a:xfrm>
          <a:custGeom>
            <a:avLst/>
            <a:gdLst/>
            <a:ahLst/>
            <a:cxnLst/>
            <a:rect l="l" t="t" r="r" b="b"/>
            <a:pathLst>
              <a:path w="218873" h="155073" extrusionOk="0">
                <a:moveTo>
                  <a:pt x="82" y="1"/>
                </a:moveTo>
                <a:lnTo>
                  <a:pt x="0" y="155072"/>
                </a:lnTo>
                <a:lnTo>
                  <a:pt x="211093" y="155072"/>
                </a:lnTo>
                <a:cubicBezTo>
                  <a:pt x="211093" y="155072"/>
                  <a:pt x="218873" y="83864"/>
                  <a:pt x="115557" y="75386"/>
                </a:cubicBezTo>
                <a:cubicBezTo>
                  <a:pt x="24733" y="67976"/>
                  <a:pt x="82" y="1"/>
                  <a:pt x="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95250" dir="173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085875"/>
            <a:ext cx="77040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 sz="14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 rot="10800000" flipH="1">
            <a:off x="4662225" y="-71"/>
            <a:ext cx="4482986" cy="2018021"/>
          </a:xfrm>
          <a:custGeom>
            <a:avLst/>
            <a:gdLst/>
            <a:ahLst/>
            <a:cxnLst/>
            <a:rect l="l" t="t" r="r" b="b"/>
            <a:pathLst>
              <a:path w="285677" h="130090" extrusionOk="0">
                <a:moveTo>
                  <a:pt x="285617" y="0"/>
                </a:moveTo>
                <a:cubicBezTo>
                  <a:pt x="261280" y="3222"/>
                  <a:pt x="241198" y="16226"/>
                  <a:pt x="222901" y="29114"/>
                </a:cubicBezTo>
                <a:cubicBezTo>
                  <a:pt x="204548" y="42002"/>
                  <a:pt x="185731" y="55696"/>
                  <a:pt x="161971" y="60990"/>
                </a:cubicBezTo>
                <a:cubicBezTo>
                  <a:pt x="151047" y="63423"/>
                  <a:pt x="139760" y="63916"/>
                  <a:pt x="128365" y="63916"/>
                </a:cubicBezTo>
                <a:cubicBezTo>
                  <a:pt x="120608" y="63916"/>
                  <a:pt x="112800" y="63688"/>
                  <a:pt x="105024" y="63688"/>
                </a:cubicBezTo>
                <a:cubicBezTo>
                  <a:pt x="101538" y="63688"/>
                  <a:pt x="98058" y="63734"/>
                  <a:pt x="94592" y="63867"/>
                </a:cubicBezTo>
                <a:cubicBezTo>
                  <a:pt x="63696" y="65073"/>
                  <a:pt x="31360" y="74799"/>
                  <a:pt x="15075" y="95282"/>
                </a:cubicBezTo>
                <a:cubicBezTo>
                  <a:pt x="6734" y="105754"/>
                  <a:pt x="3282" y="118067"/>
                  <a:pt x="0" y="130090"/>
                </a:cubicBezTo>
                <a:lnTo>
                  <a:pt x="285676" y="130090"/>
                </a:lnTo>
                <a:lnTo>
                  <a:pt x="28561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42875" dist="114300" dir="606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 rot="10800000" flipH="1">
            <a:off x="5920593" y="300"/>
            <a:ext cx="3223151" cy="1034216"/>
          </a:xfrm>
          <a:custGeom>
            <a:avLst/>
            <a:gdLst/>
            <a:ahLst/>
            <a:cxnLst/>
            <a:rect l="l" t="t" r="r" b="b"/>
            <a:pathLst>
              <a:path w="285677" h="130090" extrusionOk="0">
                <a:moveTo>
                  <a:pt x="285617" y="0"/>
                </a:moveTo>
                <a:cubicBezTo>
                  <a:pt x="261280" y="3222"/>
                  <a:pt x="241198" y="16226"/>
                  <a:pt x="222901" y="29114"/>
                </a:cubicBezTo>
                <a:cubicBezTo>
                  <a:pt x="204548" y="42002"/>
                  <a:pt x="185731" y="55696"/>
                  <a:pt x="161971" y="60990"/>
                </a:cubicBezTo>
                <a:cubicBezTo>
                  <a:pt x="151047" y="63423"/>
                  <a:pt x="139760" y="63916"/>
                  <a:pt x="128365" y="63916"/>
                </a:cubicBezTo>
                <a:cubicBezTo>
                  <a:pt x="120608" y="63916"/>
                  <a:pt x="112800" y="63688"/>
                  <a:pt x="105024" y="63688"/>
                </a:cubicBezTo>
                <a:cubicBezTo>
                  <a:pt x="101538" y="63688"/>
                  <a:pt x="98058" y="63734"/>
                  <a:pt x="94592" y="63867"/>
                </a:cubicBezTo>
                <a:cubicBezTo>
                  <a:pt x="63696" y="65073"/>
                  <a:pt x="31360" y="74799"/>
                  <a:pt x="15075" y="95282"/>
                </a:cubicBezTo>
                <a:cubicBezTo>
                  <a:pt x="6734" y="105754"/>
                  <a:pt x="3282" y="118067"/>
                  <a:pt x="0" y="130090"/>
                </a:cubicBezTo>
                <a:lnTo>
                  <a:pt x="285676" y="130090"/>
                </a:lnTo>
                <a:lnTo>
                  <a:pt x="28561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85725" dir="63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3421475"/>
            <a:ext cx="4113494" cy="1721782"/>
          </a:xfrm>
          <a:custGeom>
            <a:avLst/>
            <a:gdLst/>
            <a:ahLst/>
            <a:cxnLst/>
            <a:rect l="l" t="t" r="r" b="b"/>
            <a:pathLst>
              <a:path w="211382" h="88478" extrusionOk="0">
                <a:moveTo>
                  <a:pt x="25106" y="1"/>
                </a:moveTo>
                <a:cubicBezTo>
                  <a:pt x="10086" y="1"/>
                  <a:pt x="0" y="3373"/>
                  <a:pt x="0" y="3373"/>
                </a:cubicBezTo>
                <a:lnTo>
                  <a:pt x="0" y="88273"/>
                </a:lnTo>
                <a:cubicBezTo>
                  <a:pt x="0" y="88219"/>
                  <a:pt x="9762" y="88199"/>
                  <a:pt x="25090" y="88199"/>
                </a:cubicBezTo>
                <a:cubicBezTo>
                  <a:pt x="81090" y="88199"/>
                  <a:pt x="211381" y="88477"/>
                  <a:pt x="211381" y="88477"/>
                </a:cubicBezTo>
                <a:cubicBezTo>
                  <a:pt x="182629" y="81837"/>
                  <a:pt x="128957" y="65583"/>
                  <a:pt x="97770" y="32333"/>
                </a:cubicBezTo>
                <a:cubicBezTo>
                  <a:pt x="72788" y="5761"/>
                  <a:pt x="44734" y="1"/>
                  <a:pt x="2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85738" dist="95250" dir="1368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0" y="3909524"/>
            <a:ext cx="3255801" cy="1233979"/>
          </a:xfrm>
          <a:custGeom>
            <a:avLst/>
            <a:gdLst/>
            <a:ahLst/>
            <a:cxnLst/>
            <a:rect l="l" t="t" r="r" b="b"/>
            <a:pathLst>
              <a:path w="200573" h="72247" extrusionOk="0">
                <a:moveTo>
                  <a:pt x="35217" y="1"/>
                </a:moveTo>
                <a:cubicBezTo>
                  <a:pt x="13842" y="1"/>
                  <a:pt x="0" y="8922"/>
                  <a:pt x="0" y="8922"/>
                </a:cubicBezTo>
                <a:lnTo>
                  <a:pt x="0" y="72247"/>
                </a:lnTo>
                <a:lnTo>
                  <a:pt x="200573" y="72247"/>
                </a:lnTo>
                <a:cubicBezTo>
                  <a:pt x="174666" y="66429"/>
                  <a:pt x="129825" y="52858"/>
                  <a:pt x="95173" y="24063"/>
                </a:cubicBezTo>
                <a:cubicBezTo>
                  <a:pt x="72638" y="5299"/>
                  <a:pt x="51690" y="1"/>
                  <a:pt x="352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95250" dir="150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6237002" y="3522312"/>
            <a:ext cx="20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3458469" y="2058387"/>
            <a:ext cx="204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6236994" y="3290488"/>
            <a:ext cx="2041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3458286" y="1826563"/>
            <a:ext cx="2041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441000" cy="857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/>
          <p:nvPr/>
        </p:nvSpPr>
        <p:spPr>
          <a:xfrm rot="5400000">
            <a:off x="7654346" y="-78026"/>
            <a:ext cx="1411628" cy="1567680"/>
          </a:xfrm>
          <a:custGeom>
            <a:avLst/>
            <a:gdLst/>
            <a:ahLst/>
            <a:cxnLst/>
            <a:rect l="l" t="t" r="r" b="b"/>
            <a:pathLst>
              <a:path w="115447" h="109494" extrusionOk="0">
                <a:moveTo>
                  <a:pt x="0" y="0"/>
                </a:moveTo>
                <a:lnTo>
                  <a:pt x="0" y="109493"/>
                </a:lnTo>
                <a:cubicBezTo>
                  <a:pt x="0" y="109493"/>
                  <a:pt x="1972" y="73473"/>
                  <a:pt x="58731" y="69530"/>
                </a:cubicBezTo>
                <a:cubicBezTo>
                  <a:pt x="115447" y="65588"/>
                  <a:pt x="96226" y="0"/>
                  <a:pt x="962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42875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502458" flipH="1">
            <a:off x="7960675" y="39326"/>
            <a:ext cx="1176233" cy="83850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/>
          <p:nvPr/>
        </p:nvSpPr>
        <p:spPr>
          <a:xfrm>
            <a:off x="0" y="3304775"/>
            <a:ext cx="4392518" cy="1838573"/>
          </a:xfrm>
          <a:custGeom>
            <a:avLst/>
            <a:gdLst/>
            <a:ahLst/>
            <a:cxnLst/>
            <a:rect l="l" t="t" r="r" b="b"/>
            <a:pathLst>
              <a:path w="211382" h="88478" extrusionOk="0">
                <a:moveTo>
                  <a:pt x="25106" y="1"/>
                </a:moveTo>
                <a:cubicBezTo>
                  <a:pt x="10086" y="1"/>
                  <a:pt x="0" y="3373"/>
                  <a:pt x="0" y="3373"/>
                </a:cubicBezTo>
                <a:lnTo>
                  <a:pt x="0" y="88273"/>
                </a:lnTo>
                <a:cubicBezTo>
                  <a:pt x="0" y="88219"/>
                  <a:pt x="9762" y="88199"/>
                  <a:pt x="25090" y="88199"/>
                </a:cubicBezTo>
                <a:cubicBezTo>
                  <a:pt x="81090" y="88199"/>
                  <a:pt x="211381" y="88477"/>
                  <a:pt x="211381" y="88477"/>
                </a:cubicBezTo>
                <a:cubicBezTo>
                  <a:pt x="182629" y="81837"/>
                  <a:pt x="128957" y="65583"/>
                  <a:pt x="97770" y="32333"/>
                </a:cubicBezTo>
                <a:cubicBezTo>
                  <a:pt x="72788" y="5761"/>
                  <a:pt x="44734" y="1"/>
                  <a:pt x="251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85738" dist="95250" dir="1368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6"/>
          <p:cNvSpPr/>
          <p:nvPr/>
        </p:nvSpPr>
        <p:spPr>
          <a:xfrm>
            <a:off x="0" y="3825900"/>
            <a:ext cx="3476432" cy="1317605"/>
          </a:xfrm>
          <a:custGeom>
            <a:avLst/>
            <a:gdLst/>
            <a:ahLst/>
            <a:cxnLst/>
            <a:rect l="l" t="t" r="r" b="b"/>
            <a:pathLst>
              <a:path w="200573" h="72247" extrusionOk="0">
                <a:moveTo>
                  <a:pt x="35217" y="1"/>
                </a:moveTo>
                <a:cubicBezTo>
                  <a:pt x="13842" y="1"/>
                  <a:pt x="0" y="8922"/>
                  <a:pt x="0" y="8922"/>
                </a:cubicBezTo>
                <a:lnTo>
                  <a:pt x="0" y="72247"/>
                </a:lnTo>
                <a:lnTo>
                  <a:pt x="200573" y="72247"/>
                </a:lnTo>
                <a:cubicBezTo>
                  <a:pt x="174666" y="66429"/>
                  <a:pt x="129825" y="52858"/>
                  <a:pt x="95173" y="24063"/>
                </a:cubicBezTo>
                <a:cubicBezTo>
                  <a:pt x="72638" y="5299"/>
                  <a:pt x="51690" y="1"/>
                  <a:pt x="35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14313" dist="95250" dir="150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1"/>
          </p:nvPr>
        </p:nvSpPr>
        <p:spPr>
          <a:xfrm>
            <a:off x="5611500" y="1290625"/>
            <a:ext cx="2812500" cy="29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2"/>
          </p:nvPr>
        </p:nvSpPr>
        <p:spPr>
          <a:xfrm>
            <a:off x="2595275" y="1290625"/>
            <a:ext cx="2812500" cy="29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/>
          <p:nvPr/>
        </p:nvSpPr>
        <p:spPr>
          <a:xfrm rot="-5400000" flipH="1">
            <a:off x="6188239" y="1436786"/>
            <a:ext cx="4392518" cy="1518946"/>
          </a:xfrm>
          <a:custGeom>
            <a:avLst/>
            <a:gdLst/>
            <a:ahLst/>
            <a:cxnLst/>
            <a:rect l="l" t="t" r="r" b="b"/>
            <a:pathLst>
              <a:path w="211382" h="88478" extrusionOk="0">
                <a:moveTo>
                  <a:pt x="25106" y="1"/>
                </a:moveTo>
                <a:cubicBezTo>
                  <a:pt x="10086" y="1"/>
                  <a:pt x="0" y="3373"/>
                  <a:pt x="0" y="3373"/>
                </a:cubicBezTo>
                <a:lnTo>
                  <a:pt x="0" y="88273"/>
                </a:lnTo>
                <a:cubicBezTo>
                  <a:pt x="0" y="88219"/>
                  <a:pt x="9762" y="88199"/>
                  <a:pt x="25090" y="88199"/>
                </a:cubicBezTo>
                <a:cubicBezTo>
                  <a:pt x="81090" y="88199"/>
                  <a:pt x="211381" y="88477"/>
                  <a:pt x="211381" y="88477"/>
                </a:cubicBezTo>
                <a:cubicBezTo>
                  <a:pt x="182629" y="81837"/>
                  <a:pt x="128957" y="65583"/>
                  <a:pt x="97770" y="32333"/>
                </a:cubicBezTo>
                <a:cubicBezTo>
                  <a:pt x="72788" y="5761"/>
                  <a:pt x="44734" y="1"/>
                  <a:pt x="251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85738" dist="95250" dir="1032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0"/>
          <p:cNvSpPr/>
          <p:nvPr/>
        </p:nvSpPr>
        <p:spPr>
          <a:xfrm rot="-5400000" flipH="1">
            <a:off x="6905699" y="1238176"/>
            <a:ext cx="3476432" cy="1000079"/>
          </a:xfrm>
          <a:custGeom>
            <a:avLst/>
            <a:gdLst/>
            <a:ahLst/>
            <a:cxnLst/>
            <a:rect l="l" t="t" r="r" b="b"/>
            <a:pathLst>
              <a:path w="200573" h="72247" extrusionOk="0">
                <a:moveTo>
                  <a:pt x="35217" y="1"/>
                </a:moveTo>
                <a:cubicBezTo>
                  <a:pt x="13842" y="1"/>
                  <a:pt x="0" y="8922"/>
                  <a:pt x="0" y="8922"/>
                </a:cubicBezTo>
                <a:lnTo>
                  <a:pt x="0" y="72247"/>
                </a:lnTo>
                <a:lnTo>
                  <a:pt x="200573" y="72247"/>
                </a:lnTo>
                <a:cubicBezTo>
                  <a:pt x="174666" y="66429"/>
                  <a:pt x="129825" y="52858"/>
                  <a:pt x="95173" y="24063"/>
                </a:cubicBezTo>
                <a:cubicBezTo>
                  <a:pt x="72638" y="5299"/>
                  <a:pt x="51690" y="1"/>
                  <a:pt x="35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14313" dist="95250" dir="1122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0"/>
          <p:cNvSpPr/>
          <p:nvPr/>
        </p:nvSpPr>
        <p:spPr>
          <a:xfrm rot="5400000" flipH="1">
            <a:off x="-424936" y="3650764"/>
            <a:ext cx="1917763" cy="1067708"/>
          </a:xfrm>
          <a:custGeom>
            <a:avLst/>
            <a:gdLst/>
            <a:ahLst/>
            <a:cxnLst/>
            <a:rect l="l" t="t" r="r" b="b"/>
            <a:pathLst>
              <a:path w="211382" h="88478" extrusionOk="0">
                <a:moveTo>
                  <a:pt x="25106" y="1"/>
                </a:moveTo>
                <a:cubicBezTo>
                  <a:pt x="10086" y="1"/>
                  <a:pt x="0" y="3373"/>
                  <a:pt x="0" y="3373"/>
                </a:cubicBezTo>
                <a:lnTo>
                  <a:pt x="0" y="88273"/>
                </a:lnTo>
                <a:cubicBezTo>
                  <a:pt x="0" y="88219"/>
                  <a:pt x="9762" y="88199"/>
                  <a:pt x="25090" y="88199"/>
                </a:cubicBezTo>
                <a:cubicBezTo>
                  <a:pt x="81090" y="88199"/>
                  <a:pt x="211381" y="88477"/>
                  <a:pt x="211381" y="88477"/>
                </a:cubicBezTo>
                <a:cubicBezTo>
                  <a:pt x="182629" y="81837"/>
                  <a:pt x="128957" y="65583"/>
                  <a:pt x="97770" y="32333"/>
                </a:cubicBezTo>
                <a:cubicBezTo>
                  <a:pt x="72788" y="5761"/>
                  <a:pt x="44734" y="1"/>
                  <a:pt x="2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85738" dist="95250" dir="1572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0"/>
          <p:cNvSpPr/>
          <p:nvPr/>
        </p:nvSpPr>
        <p:spPr>
          <a:xfrm rot="5400000" flipH="1">
            <a:off x="-407331" y="4033100"/>
            <a:ext cx="1517836" cy="702963"/>
          </a:xfrm>
          <a:custGeom>
            <a:avLst/>
            <a:gdLst/>
            <a:ahLst/>
            <a:cxnLst/>
            <a:rect l="l" t="t" r="r" b="b"/>
            <a:pathLst>
              <a:path w="200573" h="72247" extrusionOk="0">
                <a:moveTo>
                  <a:pt x="35217" y="1"/>
                </a:moveTo>
                <a:cubicBezTo>
                  <a:pt x="13842" y="1"/>
                  <a:pt x="0" y="8922"/>
                  <a:pt x="0" y="8922"/>
                </a:cubicBezTo>
                <a:lnTo>
                  <a:pt x="0" y="72247"/>
                </a:lnTo>
                <a:lnTo>
                  <a:pt x="200573" y="72247"/>
                </a:lnTo>
                <a:cubicBezTo>
                  <a:pt x="174666" y="66429"/>
                  <a:pt x="129825" y="52858"/>
                  <a:pt x="95173" y="24063"/>
                </a:cubicBezTo>
                <a:cubicBezTo>
                  <a:pt x="72638" y="5299"/>
                  <a:pt x="51690" y="1"/>
                  <a:pt x="352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95250" dir="183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subTitle" idx="1"/>
          </p:nvPr>
        </p:nvSpPr>
        <p:spPr>
          <a:xfrm>
            <a:off x="1032950" y="226940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subTitle" idx="2"/>
          </p:nvPr>
        </p:nvSpPr>
        <p:spPr>
          <a:xfrm>
            <a:off x="3502800" y="226940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3"/>
          </p:nvPr>
        </p:nvSpPr>
        <p:spPr>
          <a:xfrm>
            <a:off x="1032950" y="3919375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subTitle" idx="4"/>
          </p:nvPr>
        </p:nvSpPr>
        <p:spPr>
          <a:xfrm>
            <a:off x="3502800" y="3919375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5"/>
          </p:nvPr>
        </p:nvSpPr>
        <p:spPr>
          <a:xfrm>
            <a:off x="5972650" y="226940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subTitle" idx="6"/>
          </p:nvPr>
        </p:nvSpPr>
        <p:spPr>
          <a:xfrm>
            <a:off x="5972649" y="3919375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subTitle" idx="7"/>
          </p:nvPr>
        </p:nvSpPr>
        <p:spPr>
          <a:xfrm>
            <a:off x="1036855" y="2061988"/>
            <a:ext cx="1978200" cy="37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subTitle" idx="8"/>
          </p:nvPr>
        </p:nvSpPr>
        <p:spPr>
          <a:xfrm>
            <a:off x="3506700" y="2061988"/>
            <a:ext cx="1978200" cy="37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subTitle" idx="9"/>
          </p:nvPr>
        </p:nvSpPr>
        <p:spPr>
          <a:xfrm>
            <a:off x="5976545" y="2061988"/>
            <a:ext cx="1978200" cy="37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subTitle" idx="13"/>
          </p:nvPr>
        </p:nvSpPr>
        <p:spPr>
          <a:xfrm>
            <a:off x="1036855" y="37228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ubTitle" idx="14"/>
          </p:nvPr>
        </p:nvSpPr>
        <p:spPr>
          <a:xfrm>
            <a:off x="3506700" y="37228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subTitle" idx="15"/>
          </p:nvPr>
        </p:nvSpPr>
        <p:spPr>
          <a:xfrm>
            <a:off x="5976545" y="37228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/>
          <p:nvPr/>
        </p:nvSpPr>
        <p:spPr>
          <a:xfrm flipH="1">
            <a:off x="5255533" y="2045550"/>
            <a:ext cx="3888467" cy="3097958"/>
          </a:xfrm>
          <a:custGeom>
            <a:avLst/>
            <a:gdLst/>
            <a:ahLst/>
            <a:cxnLst/>
            <a:rect l="l" t="t" r="r" b="b"/>
            <a:pathLst>
              <a:path w="89658" h="90070" extrusionOk="0">
                <a:moveTo>
                  <a:pt x="0" y="1"/>
                </a:moveTo>
                <a:lnTo>
                  <a:pt x="0" y="90070"/>
                </a:lnTo>
                <a:lnTo>
                  <a:pt x="89658" y="90070"/>
                </a:lnTo>
                <a:cubicBezTo>
                  <a:pt x="89658" y="90070"/>
                  <a:pt x="85836" y="49696"/>
                  <a:pt x="47148" y="37375"/>
                </a:cubicBezTo>
                <a:cubicBezTo>
                  <a:pt x="8503" y="25054"/>
                  <a:pt x="0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60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4"/>
          <p:cNvSpPr/>
          <p:nvPr/>
        </p:nvSpPr>
        <p:spPr>
          <a:xfrm flipH="1">
            <a:off x="5765238" y="2451443"/>
            <a:ext cx="3378762" cy="2691967"/>
          </a:xfrm>
          <a:custGeom>
            <a:avLst/>
            <a:gdLst/>
            <a:ahLst/>
            <a:cxnLst/>
            <a:rect l="l" t="t" r="r" b="b"/>
            <a:pathLst>
              <a:path w="89658" h="90070" extrusionOk="0">
                <a:moveTo>
                  <a:pt x="0" y="1"/>
                </a:moveTo>
                <a:lnTo>
                  <a:pt x="0" y="90070"/>
                </a:lnTo>
                <a:lnTo>
                  <a:pt x="89658" y="90070"/>
                </a:lnTo>
                <a:cubicBezTo>
                  <a:pt x="89658" y="90070"/>
                  <a:pt x="85836" y="49696"/>
                  <a:pt x="47148" y="37375"/>
                </a:cubicBezTo>
                <a:cubicBezTo>
                  <a:pt x="8503" y="25054"/>
                  <a:pt x="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14313" dist="76200" dir="160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4"/>
          <p:cNvSpPr/>
          <p:nvPr/>
        </p:nvSpPr>
        <p:spPr>
          <a:xfrm rot="10800000" flipH="1">
            <a:off x="8" y="0"/>
            <a:ext cx="3888467" cy="3097958"/>
          </a:xfrm>
          <a:custGeom>
            <a:avLst/>
            <a:gdLst/>
            <a:ahLst/>
            <a:cxnLst/>
            <a:rect l="l" t="t" r="r" b="b"/>
            <a:pathLst>
              <a:path w="89658" h="90070" extrusionOk="0">
                <a:moveTo>
                  <a:pt x="0" y="1"/>
                </a:moveTo>
                <a:lnTo>
                  <a:pt x="0" y="90070"/>
                </a:lnTo>
                <a:lnTo>
                  <a:pt x="89658" y="90070"/>
                </a:lnTo>
                <a:cubicBezTo>
                  <a:pt x="89658" y="90070"/>
                  <a:pt x="85836" y="49696"/>
                  <a:pt x="47148" y="37375"/>
                </a:cubicBezTo>
                <a:cubicBezTo>
                  <a:pt x="8503" y="25054"/>
                  <a:pt x="0" y="1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60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4"/>
          <p:cNvSpPr/>
          <p:nvPr/>
        </p:nvSpPr>
        <p:spPr>
          <a:xfrm rot="10800000" flipH="1">
            <a:off x="8" y="98"/>
            <a:ext cx="3378762" cy="2691967"/>
          </a:xfrm>
          <a:custGeom>
            <a:avLst/>
            <a:gdLst/>
            <a:ahLst/>
            <a:cxnLst/>
            <a:rect l="l" t="t" r="r" b="b"/>
            <a:pathLst>
              <a:path w="89658" h="90070" extrusionOk="0">
                <a:moveTo>
                  <a:pt x="0" y="1"/>
                </a:moveTo>
                <a:lnTo>
                  <a:pt x="0" y="90070"/>
                </a:lnTo>
                <a:lnTo>
                  <a:pt x="89658" y="90070"/>
                </a:lnTo>
                <a:cubicBezTo>
                  <a:pt x="89658" y="90070"/>
                  <a:pt x="85836" y="49696"/>
                  <a:pt x="47148" y="37375"/>
                </a:cubicBezTo>
                <a:cubicBezTo>
                  <a:pt x="8503" y="25054"/>
                  <a:pt x="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14313" dist="76200" dir="1608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34"/>
          <p:cNvPicPr preferRelativeResize="0"/>
          <p:nvPr/>
        </p:nvPicPr>
        <p:blipFill rotWithShape="1">
          <a:blip r:embed="rId2">
            <a:alphaModFix/>
          </a:blip>
          <a:srcRect t="20923"/>
          <a:stretch/>
        </p:blipFill>
        <p:spPr>
          <a:xfrm rot="-6983841" flipH="1">
            <a:off x="-160925" y="196111"/>
            <a:ext cx="2501696" cy="14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/>
          <p:nvPr/>
        </p:nvSpPr>
        <p:spPr>
          <a:xfrm>
            <a:off x="-195875" y="-25"/>
            <a:ext cx="6321077" cy="5143552"/>
          </a:xfrm>
          <a:custGeom>
            <a:avLst/>
            <a:gdLst/>
            <a:ahLst/>
            <a:cxnLst/>
            <a:rect l="l" t="t" r="r" b="b"/>
            <a:pathLst>
              <a:path w="184557" h="172559" extrusionOk="0">
                <a:moveTo>
                  <a:pt x="0" y="0"/>
                </a:moveTo>
                <a:lnTo>
                  <a:pt x="0" y="172559"/>
                </a:lnTo>
                <a:lnTo>
                  <a:pt x="151400" y="172559"/>
                </a:lnTo>
                <a:cubicBezTo>
                  <a:pt x="136176" y="150788"/>
                  <a:pt x="125953" y="122018"/>
                  <a:pt x="145401" y="93634"/>
                </a:cubicBezTo>
                <a:cubicBezTo>
                  <a:pt x="184557" y="36511"/>
                  <a:pt x="135789" y="0"/>
                  <a:pt x="1357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95250" dir="47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5"/>
          <p:cNvSpPr/>
          <p:nvPr/>
        </p:nvSpPr>
        <p:spPr>
          <a:xfrm>
            <a:off x="-680275" y="-25"/>
            <a:ext cx="6321077" cy="5143552"/>
          </a:xfrm>
          <a:custGeom>
            <a:avLst/>
            <a:gdLst/>
            <a:ahLst/>
            <a:cxnLst/>
            <a:rect l="l" t="t" r="r" b="b"/>
            <a:pathLst>
              <a:path w="184557" h="172559" extrusionOk="0">
                <a:moveTo>
                  <a:pt x="0" y="0"/>
                </a:moveTo>
                <a:lnTo>
                  <a:pt x="0" y="172559"/>
                </a:lnTo>
                <a:lnTo>
                  <a:pt x="151400" y="172559"/>
                </a:lnTo>
                <a:cubicBezTo>
                  <a:pt x="136176" y="150788"/>
                  <a:pt x="125953" y="122018"/>
                  <a:pt x="145401" y="93634"/>
                </a:cubicBezTo>
                <a:cubicBezTo>
                  <a:pt x="184557" y="36511"/>
                  <a:pt x="135789" y="0"/>
                  <a:pt x="1357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95250" dir="474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5"/>
          <p:cNvSpPr/>
          <p:nvPr/>
        </p:nvSpPr>
        <p:spPr>
          <a:xfrm>
            <a:off x="6902976" y="0"/>
            <a:ext cx="2241018" cy="1163907"/>
          </a:xfrm>
          <a:custGeom>
            <a:avLst/>
            <a:gdLst/>
            <a:ahLst/>
            <a:cxnLst/>
            <a:rect l="l" t="t" r="r" b="b"/>
            <a:pathLst>
              <a:path w="207694" h="107869" extrusionOk="0">
                <a:moveTo>
                  <a:pt x="1" y="0"/>
                </a:moveTo>
                <a:lnTo>
                  <a:pt x="1" y="0"/>
                </a:lnTo>
                <a:cubicBezTo>
                  <a:pt x="58444" y="91582"/>
                  <a:pt x="127800" y="107869"/>
                  <a:pt x="169742" y="107869"/>
                </a:cubicBezTo>
                <a:cubicBezTo>
                  <a:pt x="192894" y="107869"/>
                  <a:pt x="207693" y="102906"/>
                  <a:pt x="207693" y="102906"/>
                </a:cubicBezTo>
                <a:lnTo>
                  <a:pt x="207693" y="206"/>
                </a:lnTo>
                <a:lnTo>
                  <a:pt x="207693" y="206"/>
                </a:lnTo>
                <a:lnTo>
                  <a:pt x="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5"/>
          <p:cNvSpPr/>
          <p:nvPr/>
        </p:nvSpPr>
        <p:spPr>
          <a:xfrm>
            <a:off x="7626074" y="0"/>
            <a:ext cx="1517724" cy="788253"/>
          </a:xfrm>
          <a:custGeom>
            <a:avLst/>
            <a:gdLst/>
            <a:ahLst/>
            <a:cxnLst/>
            <a:rect l="l" t="t" r="r" b="b"/>
            <a:pathLst>
              <a:path w="207694" h="107869" extrusionOk="0">
                <a:moveTo>
                  <a:pt x="1" y="0"/>
                </a:moveTo>
                <a:lnTo>
                  <a:pt x="1" y="0"/>
                </a:lnTo>
                <a:cubicBezTo>
                  <a:pt x="58444" y="91582"/>
                  <a:pt x="127800" y="107869"/>
                  <a:pt x="169742" y="107869"/>
                </a:cubicBezTo>
                <a:cubicBezTo>
                  <a:pt x="192894" y="107869"/>
                  <a:pt x="207693" y="102906"/>
                  <a:pt x="207693" y="102906"/>
                </a:cubicBezTo>
                <a:lnTo>
                  <a:pt x="207693" y="206"/>
                </a:lnTo>
                <a:lnTo>
                  <a:pt x="207693" y="206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95250" dir="5400000" algn="bl" rotWithShape="0">
              <a:srgbClr val="000000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35"/>
          <p:cNvPicPr preferRelativeResize="0"/>
          <p:nvPr/>
        </p:nvPicPr>
        <p:blipFill rotWithShape="1">
          <a:blip r:embed="rId2">
            <a:alphaModFix/>
          </a:blip>
          <a:srcRect t="20923"/>
          <a:stretch/>
        </p:blipFill>
        <p:spPr>
          <a:xfrm rot="-6983837" flipH="1">
            <a:off x="7344210" y="157797"/>
            <a:ext cx="2173134" cy="122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 Vietnam Pro SemiBold"/>
              <a:buNone/>
              <a:defRPr sz="2800">
                <a:solidFill>
                  <a:schemeClr val="dk1"/>
                </a:solidFill>
                <a:latin typeface="Be Vietnam Pro SemiBold"/>
                <a:ea typeface="Be Vietnam Pro SemiBold"/>
                <a:cs typeface="Be Vietnam Pro SemiBold"/>
                <a:sym typeface="Be Vietnam Pro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■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■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 Tight"/>
              <a:buChar char="■"/>
              <a:defRPr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8" r:id="rId5"/>
    <p:sldLayoutId id="2147483672" r:id="rId6"/>
    <p:sldLayoutId id="2147483676" r:id="rId7"/>
    <p:sldLayoutId id="2147483680" r:id="rId8"/>
    <p:sldLayoutId id="214748368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5.jpeg"/><Relationship Id="rId5" Type="http://schemas.openxmlformats.org/officeDocument/2006/relationships/image" Target="../media/image59.jp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60.jp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>
            <a:spLocks noGrp="1"/>
          </p:cNvSpPr>
          <p:nvPr>
            <p:ph type="ctrTitle"/>
          </p:nvPr>
        </p:nvSpPr>
        <p:spPr>
          <a:xfrm>
            <a:off x="249382" y="362250"/>
            <a:ext cx="5721495" cy="22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Săptămâna verde</a:t>
            </a:r>
            <a:b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martie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</a:t>
            </a:r>
            <a: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aprilie 202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br>
              <a:rPr lang="ro-RO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Școala Gimnazială ,,Nicolae Labiș" Mălini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1"/>
          </p:nvPr>
        </p:nvSpPr>
        <p:spPr>
          <a:xfrm>
            <a:off x="345115" y="2854036"/>
            <a:ext cx="5127000" cy="937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o-RO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Studiază</a:t>
            </a: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natura, </a:t>
            </a:r>
            <a:r>
              <a:rPr lang="ro-RO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iubește</a:t>
            </a: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natura, </a:t>
            </a:r>
            <a:r>
              <a:rPr lang="ro-RO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stai aproape de natură</a:t>
            </a: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Nu </a:t>
            </a:r>
            <a:r>
              <a:rPr lang="ro-RO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 va dezamăgi</a:t>
            </a: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niciodată</a:t>
            </a:r>
            <a:r>
              <a:rPr lang="en-US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b="0" i="0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– </a:t>
            </a:r>
            <a:r>
              <a:rPr lang="en-US" b="0" i="0" dirty="0">
                <a:solidFill>
                  <a:schemeClr val="tx1">
                    <a:lumMod val="10000"/>
                  </a:schemeClr>
                </a:solidFill>
                <a:effectLst/>
                <a:latin typeface="Verdana" panose="020B0604030504040204" pitchFamily="34" charset="0"/>
              </a:rPr>
              <a:t>Frank Lloyd Wright</a:t>
            </a:r>
            <a:endParaRPr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97" name="Google Shape;2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114" y="1018856"/>
            <a:ext cx="3492700" cy="349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6;p39">
            <a:extLst>
              <a:ext uri="{FF2B5EF4-FFF2-40B4-BE49-F238E27FC236}">
                <a16:creationId xmlns:a16="http://schemas.microsoft.com/office/drawing/2014/main" id="{65BBEFEF-A70C-421C-0C55-A26A9B8DABCB}"/>
              </a:ext>
            </a:extLst>
          </p:cNvPr>
          <p:cNvSpPr txBox="1">
            <a:spLocks/>
          </p:cNvSpPr>
          <p:nvPr/>
        </p:nvSpPr>
        <p:spPr>
          <a:xfrm>
            <a:off x="1274315" y="4312500"/>
            <a:ext cx="5127000" cy="93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8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Tight SemiBold"/>
              <a:buNone/>
              <a:defRPr sz="1600" b="0" i="0" u="none" strike="noStrike" cap="none">
                <a:solidFill>
                  <a:schemeClr val="dk1"/>
                </a:solidFill>
                <a:latin typeface="Inter Tight SemiBold"/>
                <a:ea typeface="Inter Tight SemiBold"/>
                <a:cs typeface="Inter Tight SemiBold"/>
                <a:sym typeface="Inter Tight SemiBold"/>
              </a:defRPr>
            </a:lvl9pPr>
          </a:lstStyle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Director, </a:t>
            </a:r>
            <a:r>
              <a:rPr lang="ro-RO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prof.Ștefănoaia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Angelica</a:t>
            </a:r>
          </a:p>
          <a:p>
            <a:pPr algn="l"/>
            <a:r>
              <a:rPr lang="ro-RO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Consilier educativ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prof.Corduneanu Rodic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o-RO" sz="1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o-RO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Coordonator program ,,Săptămâna verde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o-RO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prof. Tofănel Nicoleta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3"/>
            <a:ext cx="7509600" cy="8711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transpus în pictură poezii cu apă din literatură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344E1-BCEE-999F-B9DC-D14074A6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1" t="1677" b="9629"/>
          <a:stretch>
            <a:fillRect/>
          </a:stretch>
        </p:blipFill>
        <p:spPr>
          <a:xfrm>
            <a:off x="62199" y="1045484"/>
            <a:ext cx="2570598" cy="3175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32A9B-7FCC-FF76-1B49-4576377BC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5135" y="1233321"/>
            <a:ext cx="2498614" cy="3331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2A2FE-57AE-8CE3-B941-D9DD54030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44" y="684202"/>
            <a:ext cx="1661147" cy="221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C0A3D-D3E7-9E84-A8F9-2E0D6621D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468" y="3082103"/>
            <a:ext cx="1344623" cy="179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37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47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gândul la protejarea mediului, am învățat să construim machete.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4FE38-094F-38BB-5E0C-7FE64492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3" y="644236"/>
            <a:ext cx="2840715" cy="2130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73503-B5C9-C6BE-0E98-374CC4D88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288" y="721656"/>
            <a:ext cx="2458649" cy="1843987"/>
          </a:xfrm>
          <a:prstGeom prst="rect">
            <a:avLst/>
          </a:prstGeom>
        </p:spPr>
      </p:pic>
      <p:pic>
        <p:nvPicPr>
          <p:cNvPr id="8" name="Picture 7" descr="3eaaff29-eb2a-40d5-9767-86bde18e2a24">
            <a:extLst>
              <a:ext uri="{FF2B5EF4-FFF2-40B4-BE49-F238E27FC236}">
                <a16:creationId xmlns:a16="http://schemas.microsoft.com/office/drawing/2014/main" id="{D3A26D5A-87E4-690A-D9AE-51B1C5244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0" y="2998410"/>
            <a:ext cx="1272120" cy="17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3004B-6794-D308-F538-F5DFF75FE8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972"/>
          <a:stretch>
            <a:fillRect/>
          </a:stretch>
        </p:blipFill>
        <p:spPr>
          <a:xfrm>
            <a:off x="1858150" y="2935089"/>
            <a:ext cx="2430156" cy="1476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3E11D-7A67-BC05-89C4-7E81205EE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348" y="2612514"/>
            <a:ext cx="1687223" cy="2249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C9B28-DFAA-033B-59D0-EB75C4339A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0456"/>
          <a:stretch>
            <a:fillRect/>
          </a:stretch>
        </p:blipFill>
        <p:spPr>
          <a:xfrm>
            <a:off x="6333859" y="1023105"/>
            <a:ext cx="2595416" cy="1341626"/>
          </a:xfrm>
          <a:prstGeom prst="rect">
            <a:avLst/>
          </a:prstGeom>
        </p:spPr>
      </p:pic>
      <p:pic>
        <p:nvPicPr>
          <p:cNvPr id="2050" name="Picture 2" descr="Nu este disponibilă nicio descriere pentru fotografie.">
            <a:extLst>
              <a:ext uri="{FF2B5EF4-FFF2-40B4-BE49-F238E27FC236}">
                <a16:creationId xmlns:a16="http://schemas.microsoft.com/office/drawing/2014/main" id="{610C0720-212B-CD92-C30A-49AB3A61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41" y="2816091"/>
            <a:ext cx="1521725" cy="20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72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47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descoperit că putem desfășura lecții în armonie cu natura.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AF54B-D44B-4FBB-D2F6-C5C5A9AC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3" y="597276"/>
            <a:ext cx="3585972" cy="2689479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id="{73DD79B8-486B-7932-C3EB-D85E024D4BF2}"/>
              </a:ext>
            </a:extLst>
          </p:cNvPr>
          <p:cNvSpPr/>
          <p:nvPr/>
        </p:nvSpPr>
        <p:spPr>
          <a:xfrm>
            <a:off x="619192" y="1660478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0FAA0A6-13AC-444D-B53A-EC0824D3CC23}"/>
              </a:ext>
            </a:extLst>
          </p:cNvPr>
          <p:cNvSpPr/>
          <p:nvPr/>
        </p:nvSpPr>
        <p:spPr>
          <a:xfrm>
            <a:off x="827271" y="1660478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1AE55E90-4813-E58B-89EA-8943379EB9EA}"/>
              </a:ext>
            </a:extLst>
          </p:cNvPr>
          <p:cNvSpPr/>
          <p:nvPr/>
        </p:nvSpPr>
        <p:spPr>
          <a:xfrm>
            <a:off x="264993" y="1734068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>
            <a:extLst>
              <a:ext uri="{FF2B5EF4-FFF2-40B4-BE49-F238E27FC236}">
                <a16:creationId xmlns:a16="http://schemas.microsoft.com/office/drawing/2014/main" id="{A567FA0B-99E1-8DE2-42DA-5CED139D646A}"/>
              </a:ext>
            </a:extLst>
          </p:cNvPr>
          <p:cNvSpPr/>
          <p:nvPr/>
        </p:nvSpPr>
        <p:spPr>
          <a:xfrm>
            <a:off x="2905097" y="1922963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915C8513-CB50-D1F5-8603-2C50794566E7}"/>
              </a:ext>
            </a:extLst>
          </p:cNvPr>
          <p:cNvSpPr/>
          <p:nvPr/>
        </p:nvSpPr>
        <p:spPr>
          <a:xfrm>
            <a:off x="1562367" y="1528346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B4E2436B-9544-7F43-D360-16D90D089A6C}"/>
              </a:ext>
            </a:extLst>
          </p:cNvPr>
          <p:cNvSpPr/>
          <p:nvPr/>
        </p:nvSpPr>
        <p:spPr>
          <a:xfrm>
            <a:off x="2692507" y="1771143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4BCB38-B57D-27B1-9018-C132EE87C1A5}"/>
              </a:ext>
            </a:extLst>
          </p:cNvPr>
          <p:cNvSpPr/>
          <p:nvPr/>
        </p:nvSpPr>
        <p:spPr>
          <a:xfrm>
            <a:off x="1856510" y="2044457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ABFD7B10-DAE6-44F4-C8A1-BA8AD1AFC4D8}"/>
              </a:ext>
            </a:extLst>
          </p:cNvPr>
          <p:cNvSpPr/>
          <p:nvPr/>
        </p:nvSpPr>
        <p:spPr>
          <a:xfrm>
            <a:off x="1034803" y="1612574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0DDCE253-6166-9A83-0872-39F1D4C38BD9}"/>
              </a:ext>
            </a:extLst>
          </p:cNvPr>
          <p:cNvSpPr/>
          <p:nvPr/>
        </p:nvSpPr>
        <p:spPr>
          <a:xfrm>
            <a:off x="1638004" y="1781971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6FF9C080-86CE-255F-9FBF-9B2B601D02A8}"/>
              </a:ext>
            </a:extLst>
          </p:cNvPr>
          <p:cNvSpPr/>
          <p:nvPr/>
        </p:nvSpPr>
        <p:spPr>
          <a:xfrm>
            <a:off x="1866654" y="1654162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CF9BE4C6-9655-8EAE-3955-735846C5B7F7}"/>
              </a:ext>
            </a:extLst>
          </p:cNvPr>
          <p:cNvSpPr/>
          <p:nvPr/>
        </p:nvSpPr>
        <p:spPr>
          <a:xfrm>
            <a:off x="2119806" y="1649650"/>
            <a:ext cx="294143" cy="242987"/>
          </a:xfrm>
          <a:prstGeom prst="sun">
            <a:avLst>
              <a:gd name="adj" fmla="val 46875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920D66-87F6-57B2-EBA2-F80BB5FF7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90" y="816174"/>
            <a:ext cx="2447925" cy="1835785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5674C3-880B-DB8A-C248-BB1F5CD3F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0" y="3434063"/>
            <a:ext cx="2085751" cy="1564313"/>
          </a:xfrm>
          <a:prstGeom prst="rect">
            <a:avLst/>
          </a:prstGeom>
          <a:noFill/>
        </p:spPr>
      </p:pic>
      <p:pic>
        <p:nvPicPr>
          <p:cNvPr id="3074" name="Picture 2" descr="Ar putea fi o imagine cu copac">
            <a:extLst>
              <a:ext uri="{FF2B5EF4-FFF2-40B4-BE49-F238E27FC236}">
                <a16:creationId xmlns:a16="http://schemas.microsoft.com/office/drawing/2014/main" id="{91D9E3F7-4078-5038-DF97-F06F38FB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22" y="2887857"/>
            <a:ext cx="1582890" cy="21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D9B6504-DC20-CEF4-FD33-8C2C576A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306" y="2421896"/>
            <a:ext cx="2010311" cy="267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3CA872-13BF-7273-EDD5-5AD8C1B6E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67" y="3541329"/>
            <a:ext cx="1891108" cy="1322764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AB6E6F-ACE0-85A5-F6BA-B9FDE85068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94" y="713862"/>
            <a:ext cx="1902472" cy="1513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31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3"/>
            <a:ext cx="7509600" cy="621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aflat că datorită plantelor respirăm, încă, un aer curat. De aceea, am plantat semințe și răsaduri de flori.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ine 3">
            <a:extLst>
              <a:ext uri="{FF2B5EF4-FFF2-40B4-BE49-F238E27FC236}">
                <a16:creationId xmlns:a16="http://schemas.microsoft.com/office/drawing/2014/main" id="{E46D71D6-A634-E0F0-66FF-19ADE37330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20" y="789708"/>
            <a:ext cx="1486687" cy="148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ine 5">
            <a:extLst>
              <a:ext uri="{FF2B5EF4-FFF2-40B4-BE49-F238E27FC236}">
                <a16:creationId xmlns:a16="http://schemas.microsoft.com/office/drawing/2014/main" id="{E27A1D74-EB73-DCEE-A202-DCC5F8458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872" y="1094864"/>
            <a:ext cx="3008674" cy="147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2BA02-4274-08FE-55F8-F538604E3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02" y="789708"/>
            <a:ext cx="1781372" cy="1336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E9EC84-EE3B-894E-A458-31FC2CAF9E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904" b="14808"/>
          <a:stretch>
            <a:fillRect/>
          </a:stretch>
        </p:blipFill>
        <p:spPr>
          <a:xfrm>
            <a:off x="214219" y="2457620"/>
            <a:ext cx="1486687" cy="2232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745DA0-83D3-0315-08B3-8C66F8BD47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171" b="16562"/>
          <a:stretch>
            <a:fillRect/>
          </a:stretch>
        </p:blipFill>
        <p:spPr>
          <a:xfrm>
            <a:off x="1850943" y="2730410"/>
            <a:ext cx="1355489" cy="1572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858BD9-BB13-895B-70BB-ACC832B0A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470" y="2797809"/>
            <a:ext cx="1528497" cy="2037996"/>
          </a:xfrm>
          <a:prstGeom prst="rect">
            <a:avLst/>
          </a:prstGeom>
        </p:spPr>
      </p:pic>
      <p:sp>
        <p:nvSpPr>
          <p:cNvPr id="20" name="Sun 19">
            <a:extLst>
              <a:ext uri="{FF2B5EF4-FFF2-40B4-BE49-F238E27FC236}">
                <a16:creationId xmlns:a16="http://schemas.microsoft.com/office/drawing/2014/main" id="{BF23F66B-912A-7859-E72F-E877FB6719E5}"/>
              </a:ext>
            </a:extLst>
          </p:cNvPr>
          <p:cNvSpPr/>
          <p:nvPr/>
        </p:nvSpPr>
        <p:spPr>
          <a:xfrm>
            <a:off x="3859019" y="3330833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r putea fi o imagine cu iarbă">
            <a:extLst>
              <a:ext uri="{FF2B5EF4-FFF2-40B4-BE49-F238E27FC236}">
                <a16:creationId xmlns:a16="http://schemas.microsoft.com/office/drawing/2014/main" id="{EAEFADB1-7CED-BD91-E6F3-AF99F1CB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83" y="2730410"/>
            <a:ext cx="1528497" cy="203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n 20">
            <a:extLst>
              <a:ext uri="{FF2B5EF4-FFF2-40B4-BE49-F238E27FC236}">
                <a16:creationId xmlns:a16="http://schemas.microsoft.com/office/drawing/2014/main" id="{30F323B9-EA9B-F56E-61C3-585C00AD79FF}"/>
              </a:ext>
            </a:extLst>
          </p:cNvPr>
          <p:cNvSpPr/>
          <p:nvPr/>
        </p:nvSpPr>
        <p:spPr>
          <a:xfrm>
            <a:off x="5529381" y="3253964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0C2BA0-1EE9-F5FF-1E75-C55877AFD2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48" y="2250816"/>
            <a:ext cx="2238285" cy="13684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un 22">
            <a:extLst>
              <a:ext uri="{FF2B5EF4-FFF2-40B4-BE49-F238E27FC236}">
                <a16:creationId xmlns:a16="http://schemas.microsoft.com/office/drawing/2014/main" id="{F7A54F50-6E54-158C-8924-9322A76A08CA}"/>
              </a:ext>
            </a:extLst>
          </p:cNvPr>
          <p:cNvSpPr/>
          <p:nvPr/>
        </p:nvSpPr>
        <p:spPr>
          <a:xfrm>
            <a:off x="8314854" y="2467587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6B679A66-1088-5838-979C-F5A92CBD5818}"/>
              </a:ext>
            </a:extLst>
          </p:cNvPr>
          <p:cNvSpPr/>
          <p:nvPr/>
        </p:nvSpPr>
        <p:spPr>
          <a:xfrm>
            <a:off x="8635638" y="2451254"/>
            <a:ext cx="294143" cy="242987"/>
          </a:xfrm>
          <a:prstGeom prst="su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440BBB-7E35-3499-B25A-72562BD55C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7280" y="3209581"/>
            <a:ext cx="995523" cy="2209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21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72"/>
          <p:cNvSpPr txBox="1">
            <a:spLocks noGrp="1"/>
          </p:cNvSpPr>
          <p:nvPr>
            <p:ph type="subTitle" idx="2"/>
          </p:nvPr>
        </p:nvSpPr>
        <p:spPr>
          <a:xfrm>
            <a:off x="3458469" y="2058387"/>
            <a:ext cx="44025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dirty="0">
                <a:latin typeface="Gill Sans Ultra Bold" panose="020B0A02020104020203" pitchFamily="34" charset="0"/>
              </a:rPr>
              <a:t>Săptămâna verde</a:t>
            </a:r>
            <a:endParaRPr sz="2800" dirty="0">
              <a:latin typeface="Gill Sans Ultra Bold" panose="020B0A02020104020203" pitchFamily="34" charset="0"/>
            </a:endParaRPr>
          </a:p>
        </p:txBody>
      </p:sp>
      <p:grpSp>
        <p:nvGrpSpPr>
          <p:cNvPr id="960" name="Google Shape;960;p72"/>
          <p:cNvGrpSpPr/>
          <p:nvPr/>
        </p:nvGrpSpPr>
        <p:grpSpPr>
          <a:xfrm>
            <a:off x="944056" y="1261649"/>
            <a:ext cx="1578921" cy="1433019"/>
            <a:chOff x="791656" y="1185449"/>
            <a:chExt cx="1578921" cy="1433019"/>
          </a:xfrm>
        </p:grpSpPr>
        <p:pic>
          <p:nvPicPr>
            <p:cNvPr id="961" name="Google Shape;961;p72"/>
            <p:cNvPicPr preferRelativeResize="0"/>
            <p:nvPr/>
          </p:nvPicPr>
          <p:blipFill rotWithShape="1">
            <a:blip r:embed="rId3">
              <a:alphaModFix/>
            </a:blip>
            <a:srcRect t="8774" r="29363" b="6936"/>
            <a:stretch/>
          </p:blipFill>
          <p:spPr>
            <a:xfrm rot="-2270342">
              <a:off x="986191" y="1593425"/>
              <a:ext cx="745759" cy="889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30205" y="1185449"/>
              <a:ext cx="1140372" cy="1028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3" name="Google Shape;963;p72"/>
          <p:cNvPicPr preferRelativeResize="0"/>
          <p:nvPr/>
        </p:nvPicPr>
        <p:blipFill>
          <a:blip r:embed="rId5"/>
          <a:srcRect t="27095" b="27095"/>
          <a:stretch/>
        </p:blipFill>
        <p:spPr>
          <a:xfrm>
            <a:off x="678635" y="1234596"/>
            <a:ext cx="2390630" cy="2373385"/>
          </a:xfrm>
          <a:prstGeom prst="ellipse">
            <a:avLst/>
          </a:prstGeom>
          <a:noFill/>
          <a:ln>
            <a:noFill/>
          </a:ln>
          <a:effectLst>
            <a:outerShdw blurRad="142875" dist="95250" dir="6780000" algn="bl" rotWithShape="0">
              <a:srgbClr val="000000">
                <a:alpha val="24000"/>
              </a:srgbClr>
            </a:outerShdw>
          </a:effectLst>
        </p:spPr>
      </p:pic>
      <p:pic>
        <p:nvPicPr>
          <p:cNvPr id="964" name="Google Shape;964;p72"/>
          <p:cNvPicPr preferRelativeResize="0"/>
          <p:nvPr/>
        </p:nvPicPr>
        <p:blipFill>
          <a:blip r:embed="rId6"/>
          <a:srcRect l="8966" r="8966"/>
          <a:stretch/>
        </p:blipFill>
        <p:spPr>
          <a:xfrm rot="21439516">
            <a:off x="3812267" y="2854380"/>
            <a:ext cx="2041499" cy="1865663"/>
          </a:xfrm>
          <a:prstGeom prst="ellipse">
            <a:avLst/>
          </a:prstGeom>
          <a:noFill/>
          <a:ln>
            <a:noFill/>
          </a:ln>
          <a:effectLst>
            <a:outerShdw blurRad="128588" dist="95250" dir="7020000" algn="bl" rotWithShape="0">
              <a:srgbClr val="000000">
                <a:alpha val="26000"/>
              </a:srgbClr>
            </a:outerShdw>
          </a:effectLst>
        </p:spPr>
      </p:pic>
      <p:sp>
        <p:nvSpPr>
          <p:cNvPr id="968" name="Google Shape;968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Așteptăm cu nerăbdare</a:t>
            </a:r>
            <a:endParaRPr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C08FE2-B604-8A38-83AE-E43DD3E3C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>
                <a:latin typeface="Gill Sans Ultra Bold" panose="020B0A02020104020203" pitchFamily="34" charset="0"/>
              </a:rPr>
              <a:t>de anul viitor!</a:t>
            </a:r>
            <a:endParaRPr lang="en-US" dirty="0"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81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Ce ne-am propus să învățăm în această săptămână: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3A3E6-6F75-FCB9-DA0F-C139019B5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32" y="1427017"/>
            <a:ext cx="5723874" cy="34082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 txBox="1">
            <a:spLocks noGrp="1"/>
          </p:cNvSpPr>
          <p:nvPr>
            <p:ph type="subTitle" idx="3"/>
          </p:nvPr>
        </p:nvSpPr>
        <p:spPr>
          <a:xfrm>
            <a:off x="628803" y="3560632"/>
            <a:ext cx="1986000" cy="1020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identificarea problemelor de mediu, colectare selectivă, reciclare </a:t>
            </a:r>
            <a:endParaRPr lang="ro-RO" sz="1600" dirty="0">
              <a:solidFill>
                <a:schemeClr val="tx1"/>
              </a:solidFill>
            </a:endParaRPr>
          </a:p>
        </p:txBody>
      </p:sp>
      <p:sp>
        <p:nvSpPr>
          <p:cNvPr id="426" name="Google Shape;426;p49"/>
          <p:cNvSpPr txBox="1">
            <a:spLocks noGrp="1"/>
          </p:cNvSpPr>
          <p:nvPr>
            <p:ph type="subTitle" idx="4"/>
          </p:nvPr>
        </p:nvSpPr>
        <p:spPr>
          <a:xfrm>
            <a:off x="3054176" y="3636869"/>
            <a:ext cx="2226219" cy="1206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lecții în natură, dezbateri, teatru</a:t>
            </a:r>
            <a:r>
              <a:rPr lang="fr-F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o-RO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legislativ, expediții și excursii </a:t>
            </a:r>
            <a:endParaRPr lang="ro-RO" sz="1600" dirty="0">
              <a:solidFill>
                <a:schemeClr val="tx1"/>
              </a:solidFill>
            </a:endParaRPr>
          </a:p>
        </p:txBody>
      </p:sp>
      <p:sp>
        <p:nvSpPr>
          <p:cNvPr id="427" name="Google Shape;427;p49"/>
          <p:cNvSpPr txBox="1">
            <a:spLocks noGrp="1"/>
          </p:cNvSpPr>
          <p:nvPr>
            <p:ph type="subTitle" idx="6"/>
          </p:nvPr>
        </p:nvSpPr>
        <p:spPr>
          <a:xfrm>
            <a:off x="5890449" y="3610434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Plantare, ecologizare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8" name="Google Shape;428;p49"/>
          <p:cNvSpPr txBox="1">
            <a:spLocks noGrp="1"/>
          </p:cNvSpPr>
          <p:nvPr>
            <p:ph type="subTitle" idx="7"/>
          </p:nvPr>
        </p:nvSpPr>
        <p:spPr>
          <a:xfrm>
            <a:off x="454941" y="1496635"/>
            <a:ext cx="1986000" cy="4241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activit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ăț</a:t>
            </a: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9" name="Google Shape;429;p49"/>
          <p:cNvSpPr txBox="1">
            <a:spLocks noGrp="1"/>
          </p:cNvSpPr>
          <p:nvPr>
            <p:ph type="subTitle" idx="8"/>
          </p:nvPr>
        </p:nvSpPr>
        <p:spPr>
          <a:xfrm>
            <a:off x="3213574" y="1480524"/>
            <a:ext cx="1986000" cy="420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activități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" name="Google Shape;430;p49"/>
          <p:cNvSpPr txBox="1">
            <a:spLocks noGrp="1"/>
          </p:cNvSpPr>
          <p:nvPr>
            <p:ph type="subTitle" idx="9"/>
          </p:nvPr>
        </p:nvSpPr>
        <p:spPr>
          <a:xfrm>
            <a:off x="5617120" y="1470538"/>
            <a:ext cx="19860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activități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49"/>
          <p:cNvSpPr txBox="1">
            <a:spLocks noGrp="1"/>
          </p:cNvSpPr>
          <p:nvPr>
            <p:ph type="subTitle" idx="13"/>
          </p:nvPr>
        </p:nvSpPr>
        <p:spPr>
          <a:xfrm>
            <a:off x="513319" y="3233334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activități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2" name="Google Shape;432;p49"/>
          <p:cNvSpPr txBox="1">
            <a:spLocks noGrp="1"/>
          </p:cNvSpPr>
          <p:nvPr>
            <p:ph type="subTitle" idx="14"/>
          </p:nvPr>
        </p:nvSpPr>
        <p:spPr>
          <a:xfrm>
            <a:off x="3210214" y="3140181"/>
            <a:ext cx="1986000" cy="4204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activități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3" name="Google Shape;433;p49"/>
          <p:cNvSpPr txBox="1">
            <a:spLocks noGrp="1"/>
          </p:cNvSpPr>
          <p:nvPr>
            <p:ph type="subTitle" idx="15"/>
          </p:nvPr>
        </p:nvSpPr>
        <p:spPr>
          <a:xfrm>
            <a:off x="5791625" y="3140181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activități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4" name="Google Shape;434;p49"/>
          <p:cNvSpPr txBox="1">
            <a:spLocks noGrp="1"/>
          </p:cNvSpPr>
          <p:nvPr>
            <p:ph type="subTitle" idx="2"/>
          </p:nvPr>
        </p:nvSpPr>
        <p:spPr>
          <a:xfrm>
            <a:off x="3142303" y="1957937"/>
            <a:ext cx="1986000" cy="667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legislația de mediu și rolul autorităţilor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435" name="Google Shape;435;p49"/>
          <p:cNvSpPr txBox="1">
            <a:spLocks noGrp="1"/>
          </p:cNvSpPr>
          <p:nvPr>
            <p:ph type="subTitle" idx="5"/>
          </p:nvPr>
        </p:nvSpPr>
        <p:spPr>
          <a:xfrm>
            <a:off x="5510496" y="1790434"/>
            <a:ext cx="2259329" cy="1185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Biodiversitate,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Apele și viața acvatică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Pădurile și viața terestră</a:t>
            </a:r>
          </a:p>
        </p:txBody>
      </p:sp>
      <p:sp>
        <p:nvSpPr>
          <p:cNvPr id="436" name="Google Shape;436;p49"/>
          <p:cNvSpPr txBox="1">
            <a:spLocks noGrp="1"/>
          </p:cNvSpPr>
          <p:nvPr>
            <p:ph type="subTitle" idx="1"/>
          </p:nvPr>
        </p:nvSpPr>
        <p:spPr>
          <a:xfrm>
            <a:off x="415841" y="192079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mediu și schimbări climatice </a:t>
            </a:r>
            <a:endParaRPr lang="ro-RO" dirty="0"/>
          </a:p>
        </p:txBody>
      </p:sp>
      <p:pic>
        <p:nvPicPr>
          <p:cNvPr id="445" name="Google Shape;4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6692">
            <a:off x="8245057" y="348687"/>
            <a:ext cx="848609" cy="84862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9"/>
          <p:cNvSpPr txBox="1">
            <a:spLocks noGrp="1"/>
          </p:cNvSpPr>
          <p:nvPr>
            <p:ph type="title"/>
          </p:nvPr>
        </p:nvSpPr>
        <p:spPr>
          <a:xfrm>
            <a:off x="224853" y="22701"/>
            <a:ext cx="7704000" cy="10208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Pentru atingerea obiectivelor propuse s-au desfășurat 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o-R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activități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>
            <a:spLocks noGrp="1"/>
          </p:cNvSpPr>
          <p:nvPr>
            <p:ph type="title"/>
          </p:nvPr>
        </p:nvSpPr>
        <p:spPr>
          <a:xfrm>
            <a:off x="159327" y="285698"/>
            <a:ext cx="786938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resurse am avut la dispoziție și ce rezultate am obținut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Google Shape;348;p44"/>
          <p:cNvSpPr txBox="1">
            <a:spLocks noGrp="1"/>
          </p:cNvSpPr>
          <p:nvPr>
            <p:ph type="subTitle" idx="1"/>
          </p:nvPr>
        </p:nvSpPr>
        <p:spPr>
          <a:xfrm>
            <a:off x="5029201" y="1290625"/>
            <a:ext cx="3997036" cy="3724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/>
              <a:t>Rezultate</a:t>
            </a:r>
            <a:r>
              <a:rPr lang="ro-RO" dirty="0"/>
              <a:t>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Elevii s-au bucurat de expediții și lecții desfășurate în mijlocul naturii,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descoperit că pot să refolosească lucrurile pe care le au, schimbându-le destinația sau transformându-le în opere de artă;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învățat să fie mai responsabili, să nu risipească alimentele și resursele naturale;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Și-au însușit comportamente ecologice corecte;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contribuit la creșterea fondului forestier și la înfrumusețarea spațiilor verzi din jurul școlii, plantând puieți și flori;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conștientizat importanța protejării apelor, pădurilor și biodiversității,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făcut marșuri și au transmis mesaje ecologice încercând să implice întreaga comunitate.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349" name="Google Shape;349;p44"/>
          <p:cNvSpPr txBox="1">
            <a:spLocks noGrp="1"/>
          </p:cNvSpPr>
          <p:nvPr>
            <p:ph type="subTitle" idx="2"/>
          </p:nvPr>
        </p:nvSpPr>
        <p:spPr>
          <a:xfrm>
            <a:off x="1950294" y="812090"/>
            <a:ext cx="2873906" cy="3606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Resurse: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o-RO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978 elevi,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72 cadre didactice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o-R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ro-RO" dirty="0"/>
              <a:t>Parteneri: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Primăria Mălini;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Biserica ,,Sf. Ilie" Suha;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Asociația ”Sfântul Ilie” Mălini Căminul pentru persoane vârstnice;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Mănăstirea Slatina;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o-RO" dirty="0"/>
              <a:t>Părinții elevilor și preșcolarilor.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pic>
        <p:nvPicPr>
          <p:cNvPr id="350" name="Google Shape;350;p44"/>
          <p:cNvPicPr preferRelativeResize="0"/>
          <p:nvPr/>
        </p:nvPicPr>
        <p:blipFill rotWithShape="1">
          <a:blip r:embed="rId3">
            <a:alphaModFix/>
          </a:blip>
          <a:srcRect l="22422" r="24038"/>
          <a:stretch/>
        </p:blipFill>
        <p:spPr>
          <a:xfrm>
            <a:off x="340225" y="2124750"/>
            <a:ext cx="1671475" cy="2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656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ajutorul imaginației și a mâinilor pricepute ale 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vilor, materialele reciclabile s-au transformat în adevărate opere de artă.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FC008-9991-B6B7-59E9-8532304D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65" y="824346"/>
            <a:ext cx="2573488" cy="193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3A20D-DC47-B134-38A6-0C09613E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23" y="824346"/>
            <a:ext cx="2197377" cy="2929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EAA36-B0DD-130F-0814-B2760D5E8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60" y="2963921"/>
            <a:ext cx="2682193" cy="2011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162F6B-1B85-681B-5B88-FF852C1A8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070" y="1893942"/>
            <a:ext cx="2197378" cy="292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1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656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învățat că e mai bine, și pentru noi, și pentru planetă, să refolosim lucrurile pe care le avem, dându-le o viață nouă cu ajutorul imaginației.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B0E5A-B0F1-BAEB-0E2A-5702DD10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6" y="1207555"/>
            <a:ext cx="1325440" cy="1767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34DFA-A771-49A5-583C-E5580B3EB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600" y="824346"/>
            <a:ext cx="2024309" cy="2699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369CC-4B7D-CF65-BD6B-480F3A232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11" y="3093963"/>
            <a:ext cx="2245284" cy="16839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8A4FC5-97A5-E8D0-0FA6-55EB7D5F65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8576"/>
          <a:stretch>
            <a:fillRect/>
          </a:stretch>
        </p:blipFill>
        <p:spPr>
          <a:xfrm>
            <a:off x="3725488" y="1108424"/>
            <a:ext cx="2488514" cy="1519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AD984B-E2E7-11D9-9F43-3E886F845C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87"/>
          <a:stretch>
            <a:fillRect/>
          </a:stretch>
        </p:blipFill>
        <p:spPr>
          <a:xfrm>
            <a:off x="5921220" y="3587617"/>
            <a:ext cx="2265847" cy="14582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EDD18B-C81E-457F-7833-2A269CB68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611" y="2972079"/>
            <a:ext cx="2382693" cy="1787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0F3C0B-D6E6-EAE2-A0C7-3E7A89EA1F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64" y="1108424"/>
            <a:ext cx="1260141" cy="1683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33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4E6F-5D14-EAAF-E7B1-3DFAA0D6B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06" y="103081"/>
            <a:ext cx="5708358" cy="665846"/>
          </a:xfrm>
        </p:spPr>
        <p:txBody>
          <a:bodyPr/>
          <a:lstStyle/>
          <a:p>
            <a:pPr algn="ctr"/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Ne-am inspirat din natură și am scris poezii, basme și piese de teatru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B8571-3B09-F6EA-2521-E3D7985B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776"/>
          <a:stretch>
            <a:fillRect/>
          </a:stretch>
        </p:blipFill>
        <p:spPr>
          <a:xfrm rot="15254856">
            <a:off x="294949" y="974736"/>
            <a:ext cx="2074613" cy="1480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931CB0-D034-CC5E-BE8B-B34563A4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799" y="900676"/>
            <a:ext cx="1802922" cy="2403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630CE-E34F-5DBD-BFAA-BEA4C709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29"/>
          <a:stretch>
            <a:fillRect/>
          </a:stretch>
        </p:blipFill>
        <p:spPr>
          <a:xfrm rot="15447085">
            <a:off x="202815" y="3159050"/>
            <a:ext cx="2074615" cy="16881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CD1ABB-BD01-4E2C-959F-42651791C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3573">
            <a:off x="5722136" y="820215"/>
            <a:ext cx="3205196" cy="2403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0FBF6E-7B8E-0C52-82FE-3A7276BD9A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33" r="20938"/>
          <a:stretch>
            <a:fillRect/>
          </a:stretch>
        </p:blipFill>
        <p:spPr>
          <a:xfrm>
            <a:off x="3556964" y="3436322"/>
            <a:ext cx="1269213" cy="14351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259553-80B1-74E4-DACF-F80D2079F9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560"/>
          <a:stretch>
            <a:fillRect/>
          </a:stretch>
        </p:blipFill>
        <p:spPr>
          <a:xfrm rot="460798">
            <a:off x="5495115" y="3306410"/>
            <a:ext cx="2057736" cy="16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0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47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Parada costumelor ECO a încântat privirile spectatorilor.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7F458-9659-66A1-70C6-4CAAA6B3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3" y="1285275"/>
            <a:ext cx="2570090" cy="342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EFDB6-A598-571F-996B-EA7E93E2A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574" y="784698"/>
            <a:ext cx="1724852" cy="2299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B6969-E87B-498F-D904-4A7DCE47C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187" y="846274"/>
            <a:ext cx="1726490" cy="2301986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E321566A-2A9C-DC6C-C7AC-D34EC28B3023}"/>
              </a:ext>
            </a:extLst>
          </p:cNvPr>
          <p:cNvSpPr/>
          <p:nvPr/>
        </p:nvSpPr>
        <p:spPr>
          <a:xfrm>
            <a:off x="1768571" y="1763974"/>
            <a:ext cx="485974" cy="652229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93282191-0B4E-0977-2D84-F0F44192218B}"/>
              </a:ext>
            </a:extLst>
          </p:cNvPr>
          <p:cNvSpPr/>
          <p:nvPr/>
        </p:nvSpPr>
        <p:spPr>
          <a:xfrm>
            <a:off x="2579691" y="1763975"/>
            <a:ext cx="485974" cy="652229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5CF34DF7-51BC-AAFF-F32F-6FB139077ED8}"/>
              </a:ext>
            </a:extLst>
          </p:cNvPr>
          <p:cNvSpPr/>
          <p:nvPr/>
        </p:nvSpPr>
        <p:spPr>
          <a:xfrm>
            <a:off x="4344173" y="1387587"/>
            <a:ext cx="285377" cy="510485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835104-0262-711E-8CD8-01325F182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69" y="3350298"/>
            <a:ext cx="2290362" cy="1718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2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>
            <a:spLocks noGrp="1"/>
          </p:cNvSpPr>
          <p:nvPr>
            <p:ph type="title"/>
          </p:nvPr>
        </p:nvSpPr>
        <p:spPr>
          <a:xfrm>
            <a:off x="235091" y="167934"/>
            <a:ext cx="7509600" cy="476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Ne-am informat și am aflat lucruri noi pe care am vrut să le împărtășim cu ceilalți.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E5C72-FC54-58E8-4911-66F24D72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" y="663787"/>
            <a:ext cx="2723599" cy="1627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54DF4-7F31-D451-AF3C-FE302FCC3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38250" y="3635990"/>
            <a:ext cx="1234412" cy="1645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6BB05F-05D2-B9A5-FD71-50C34F748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98" y="2374240"/>
            <a:ext cx="1881554" cy="1411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418609-513A-FFE1-13A1-69FA07723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872" y="3019244"/>
            <a:ext cx="2193282" cy="16449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7714B1-2DA1-EAE7-C866-E8B1DBFE9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472" y="702838"/>
            <a:ext cx="1687318" cy="126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63B86B-457A-7829-0DC2-2CC3B8EF0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28" y="3596073"/>
            <a:ext cx="2105358" cy="130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B1FB99-37FB-FA9E-98CD-D6A4EB4072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88" y="873636"/>
            <a:ext cx="1277578" cy="169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5B9EEA-A3AF-D857-2B99-5B9F96E1C4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87" y="2941427"/>
            <a:ext cx="1411060" cy="188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3E9676-D81D-5ED4-032E-B844AC279E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72" y="662938"/>
            <a:ext cx="1508922" cy="201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5C6046-4159-CEEB-3700-88652219BD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52" y="2026929"/>
            <a:ext cx="1881065" cy="1411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310109"/>
      </p:ext>
    </p:extLst>
  </p:cSld>
  <p:clrMapOvr>
    <a:masterClrMapping/>
  </p:clrMapOvr>
</p:sld>
</file>

<file path=ppt/theme/theme1.xml><?xml version="1.0" encoding="utf-8"?>
<a:theme xmlns:a="http://schemas.openxmlformats.org/drawingml/2006/main" name="Let's Celebrate World Day of Energy Efficiency by Slidesgo">
  <a:themeElements>
    <a:clrScheme name="Simple Light">
      <a:dk1>
        <a:srgbClr val="FFFEFB"/>
      </a:dk1>
      <a:lt1>
        <a:srgbClr val="88A51D"/>
      </a:lt1>
      <a:dk2>
        <a:srgbClr val="B2CC57"/>
      </a:dk2>
      <a:lt2>
        <a:srgbClr val="E9EFD3"/>
      </a:lt2>
      <a:accent1>
        <a:srgbClr val="CBE2EB"/>
      </a:accent1>
      <a:accent2>
        <a:srgbClr val="92C8DD"/>
      </a:accent2>
      <a:accent3>
        <a:srgbClr val="407192"/>
      </a:accent3>
      <a:accent4>
        <a:srgbClr val="FFD766"/>
      </a:accent4>
      <a:accent5>
        <a:srgbClr val="FFFFFF"/>
      </a:accent5>
      <a:accent6>
        <a:srgbClr val="FFFFFF"/>
      </a:accent6>
      <a:hlink>
        <a:srgbClr val="FFFEF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451</Words>
  <Application>Microsoft Office PowerPoint</Application>
  <PresentationFormat>On-screen Show (16:9)</PresentationFormat>
  <Paragraphs>53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Verdana</vt:lpstr>
      <vt:lpstr>Inter Tight</vt:lpstr>
      <vt:lpstr>Arial</vt:lpstr>
      <vt:lpstr>Be Vietnam Pro SemiBold</vt:lpstr>
      <vt:lpstr>Inter Tight SemiBold</vt:lpstr>
      <vt:lpstr>Times New Roman</vt:lpstr>
      <vt:lpstr>Nunito Light</vt:lpstr>
      <vt:lpstr>Gill Sans Ultra Bold</vt:lpstr>
      <vt:lpstr>Bebas Neue</vt:lpstr>
      <vt:lpstr>Let's Celebrate World Day of Energy Efficiency by Slidesgo</vt:lpstr>
      <vt:lpstr>Săptămâna verde 30 martie -3 aprilie 2026 Școala Gimnazială ,,Nicolae Labiș" Mălini</vt:lpstr>
      <vt:lpstr>Ce ne-am propus să învățăm în această săptămână:</vt:lpstr>
      <vt:lpstr>Pentru atingerea obiectivelor propuse s-au desfășurat 97 de activități</vt:lpstr>
      <vt:lpstr>Ce resurse am avut la dispoziție și ce rezultate am obținut</vt:lpstr>
      <vt:lpstr>Cu ajutorul imaginației și a mâinilor pricepute ale elevilor, materialele reciclabile s-au transformat în adevărate opere de artă.</vt:lpstr>
      <vt:lpstr>Am învățat că e mai bine, și pentru noi, și pentru planetă, să refolosim lucrurile pe care le avem, dându-le o viață nouă cu ajutorul imaginației.</vt:lpstr>
      <vt:lpstr>Ne-am inspirat din natură și am scris poezii, basme și piese de teatru</vt:lpstr>
      <vt:lpstr>Parada costumelor ECO a încântat privirile spectatorilor.</vt:lpstr>
      <vt:lpstr>Ne-am informat și am aflat lucruri noi pe care am vrut să le împărtășim cu ceilalți.</vt:lpstr>
      <vt:lpstr>Am transpus în pictură poezii cu apă din literatură</vt:lpstr>
      <vt:lpstr>Cu gândul la protejarea mediului, am învățat să construim machete.</vt:lpstr>
      <vt:lpstr>Am descoperit că putem desfășura lecții în armonie cu natura.</vt:lpstr>
      <vt:lpstr>Am aflat că datorită plantelor respirăm, încă, un aer curat. De aceea, am plantat semințe și răsaduri de flori.</vt:lpstr>
      <vt:lpstr>Așteptăm cu nerăbdare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Celebrate World Day of Energy Efficiency</dc:title>
  <dc:creator>Tofanel Sorin</dc:creator>
  <cp:lastModifiedBy>Tofanel Sorin</cp:lastModifiedBy>
  <cp:revision>5</cp:revision>
  <dcterms:modified xsi:type="dcterms:W3CDTF">2026-04-17T17:40:14Z</dcterms:modified>
</cp:coreProperties>
</file>